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2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36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820891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Чем опасен грипп?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3"/>
          <a:stretch/>
        </p:blipFill>
        <p:spPr>
          <a:xfrm>
            <a:off x="5796136" y="0"/>
            <a:ext cx="2771800" cy="2286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6120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Грипп </a:t>
            </a:r>
            <a:r>
              <a:rPr lang="ru-RU" b="1" dirty="0"/>
              <a:t>крайне опасен </a:t>
            </a:r>
            <a:r>
              <a:rPr lang="ru-RU" dirty="0"/>
              <a:t>своими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осложнениями</a:t>
            </a:r>
            <a:r>
              <a:rPr lang="ru-RU" dirty="0"/>
              <a:t>, такими как:</a:t>
            </a:r>
          </a:p>
          <a:p>
            <a:r>
              <a:rPr lang="ru-RU" dirty="0" smtClean="0"/>
              <a:t> </a:t>
            </a:r>
            <a:r>
              <a:rPr lang="ru-RU" dirty="0"/>
              <a:t>легочные осложнения (пневмония, бронхит);</a:t>
            </a:r>
          </a:p>
          <a:p>
            <a:r>
              <a:rPr lang="ru-RU" dirty="0" smtClean="0"/>
              <a:t>осложнения </a:t>
            </a:r>
            <a:r>
              <a:rPr lang="ru-RU" dirty="0"/>
              <a:t>со стороны верхних дыхательных путей и ЛОР органов (отит, синусит, ринит, трахеит);</a:t>
            </a:r>
          </a:p>
          <a:p>
            <a:r>
              <a:rPr lang="ru-RU" dirty="0" smtClean="0"/>
              <a:t>осложнения </a:t>
            </a:r>
            <a:r>
              <a:rPr lang="ru-RU" dirty="0"/>
              <a:t>со стороны сердечно-сосудистой системы (миокардит, перикардит);</a:t>
            </a:r>
          </a:p>
          <a:p>
            <a:r>
              <a:rPr lang="ru-RU" dirty="0" smtClean="0"/>
              <a:t>осложнения </a:t>
            </a:r>
            <a:r>
              <a:rPr lang="ru-RU" dirty="0"/>
              <a:t>со стороны нервной системы (менингит, </a:t>
            </a:r>
            <a:r>
              <a:rPr lang="ru-RU" dirty="0" err="1"/>
              <a:t>менингоэнцефалит</a:t>
            </a:r>
            <a:r>
              <a:rPr lang="ru-RU" dirty="0"/>
              <a:t>, энцефалит, невралгии, </a:t>
            </a:r>
            <a:r>
              <a:rPr lang="ru-RU" dirty="0" err="1"/>
              <a:t>полирадикулоневриты</a:t>
            </a:r>
            <a:r>
              <a:rPr lang="ru-RU" dirty="0"/>
              <a:t> и </a:t>
            </a:r>
            <a:r>
              <a:rPr lang="ru-RU" dirty="0" err="1"/>
              <a:t>др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Грипп часто сопровождается обострением имеющихся хронических заболеваний.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 защитить себя от гриппа?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35" y="1196753"/>
            <a:ext cx="3243527" cy="21602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165304"/>
          </a:xfrm>
        </p:spPr>
        <p:txBody>
          <a:bodyPr>
            <a:normAutofit lnSpcReduction="10000"/>
          </a:bodyPr>
          <a:lstStyle/>
          <a:p>
            <a:r>
              <a:rPr lang="ru-RU" b="1" i="1" dirty="0"/>
              <a:t>Самое эффективное средство против вируса гриппа - это </a:t>
            </a:r>
            <a:r>
              <a:rPr lang="ru-RU" b="1" i="1" dirty="0">
                <a:solidFill>
                  <a:srgbClr val="FF0000"/>
                </a:solidFill>
              </a:rPr>
              <a:t>вакцинация</a:t>
            </a:r>
            <a:r>
              <a:rPr lang="ru-RU" b="1" i="1" dirty="0"/>
              <a:t>!</a:t>
            </a:r>
            <a:endParaRPr lang="ru-RU" dirty="0"/>
          </a:p>
          <a:p>
            <a:r>
              <a:rPr lang="ru-RU" dirty="0" smtClean="0"/>
              <a:t>Только </a:t>
            </a:r>
            <a:r>
              <a:rPr lang="ru-RU" b="1" dirty="0">
                <a:solidFill>
                  <a:srgbClr val="FF0000"/>
                </a:solidFill>
              </a:rPr>
              <a:t>вакцинация</a:t>
            </a:r>
            <a:r>
              <a:rPr lang="ru-RU" dirty="0"/>
              <a:t> </a:t>
            </a:r>
            <a:r>
              <a:rPr lang="ru-RU" dirty="0" smtClean="0"/>
              <a:t>поможет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избежать тяжелого течения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заболевания </a:t>
            </a:r>
            <a:r>
              <a:rPr lang="ru-RU" dirty="0"/>
              <a:t>и летального - исхода.</a:t>
            </a:r>
          </a:p>
          <a:p>
            <a:r>
              <a:rPr lang="ru-RU" b="1" dirty="0">
                <a:solidFill>
                  <a:srgbClr val="FF0000"/>
                </a:solidFill>
              </a:rPr>
              <a:t>Эффективность вакцины от гриппа </a:t>
            </a:r>
            <a:r>
              <a:rPr lang="ru-RU" dirty="0"/>
              <a:t>несравненно </a:t>
            </a:r>
            <a:r>
              <a:rPr lang="ru-RU" b="1" dirty="0">
                <a:solidFill>
                  <a:srgbClr val="FF0000"/>
                </a:solidFill>
              </a:rPr>
              <a:t>выше всех </a:t>
            </a:r>
            <a:r>
              <a:rPr lang="ru-RU" dirty="0"/>
              <a:t>неспецифических медицинских препаратов, которые можно принимать в течение нескольких месяцев: иммуномодуляторов, витаминов, гомеопатических средств, средств так называемой «народной медицины»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3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116632"/>
            <a:ext cx="8229600" cy="778098"/>
          </a:xfrm>
        </p:spPr>
        <p:txBody>
          <a:bodyPr/>
          <a:lstStyle/>
          <a:p>
            <a:r>
              <a:rPr lang="ru-RU" b="1" dirty="0" smtClean="0"/>
              <a:t>Вакцина против гриппа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76064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Введение в организм вакцины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может вызвать заболевание,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но </a:t>
            </a:r>
            <a:r>
              <a:rPr lang="ru-RU" dirty="0"/>
              <a:t>путем выработки защитных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антител </a:t>
            </a:r>
            <a:r>
              <a:rPr lang="ru-RU" dirty="0"/>
              <a:t>стимулирует иммунную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систему </a:t>
            </a:r>
            <a:r>
              <a:rPr lang="ru-RU" dirty="0"/>
              <a:t>для борьбы с инфекцией.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Состав </a:t>
            </a:r>
            <a:r>
              <a:rPr lang="ru-RU" dirty="0"/>
              <a:t>современных вакцин ежегодно изменяется в соответствии с мутациями вируса для максимального совпадения с циркулирующими штаммами и защищает одновременно от трех типов вируса гриппа в 90% случаев.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 r="16006" b="8237"/>
          <a:stretch/>
        </p:blipFill>
        <p:spPr>
          <a:xfrm>
            <a:off x="6156175" y="1528"/>
            <a:ext cx="2886079" cy="399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188640"/>
            <a:ext cx="8229600" cy="706090"/>
          </a:xfrm>
        </p:spPr>
        <p:txBody>
          <a:bodyPr>
            <a:noAutofit/>
          </a:bodyPr>
          <a:lstStyle/>
          <a:p>
            <a:r>
              <a:rPr lang="ru-RU" b="1" dirty="0" smtClean="0"/>
              <a:t>Правила вакцинации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56612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вакцинация </a:t>
            </a:r>
            <a:r>
              <a:rPr lang="ru-RU" dirty="0"/>
              <a:t>должна проводиться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медицинском учреждении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специально </a:t>
            </a:r>
            <a:r>
              <a:rPr lang="ru-RU" dirty="0"/>
              <a:t>обученным медицинским </a:t>
            </a:r>
            <a:r>
              <a:rPr lang="ru-RU" dirty="0" smtClean="0"/>
              <a:t>персоналом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еред </a:t>
            </a:r>
            <a:r>
              <a:rPr lang="ru-RU" dirty="0"/>
              <a:t>вакцинацией обязателен осмотр </a:t>
            </a:r>
            <a:r>
              <a:rPr lang="ru-RU" dirty="0" smtClean="0"/>
              <a:t>врача;</a:t>
            </a:r>
          </a:p>
          <a:p>
            <a:r>
              <a:rPr lang="ru-RU" dirty="0" smtClean="0"/>
              <a:t>вакцинация </a:t>
            </a:r>
            <a:r>
              <a:rPr lang="ru-RU" dirty="0"/>
              <a:t>против гриппа не проводится в период острых инфекционных заболеваний другого генеза и в период обострения хронических заболеваний, при повышенной чувствительности организма к яичному </a:t>
            </a:r>
            <a:r>
              <a:rPr lang="ru-RU" dirty="0" smtClean="0"/>
              <a:t>белку и </a:t>
            </a:r>
            <a:r>
              <a:rPr lang="ru-RU" dirty="0"/>
              <a:t>детям в возрасте до 6 </a:t>
            </a:r>
            <a:r>
              <a:rPr lang="ru-RU" dirty="0" smtClean="0"/>
              <a:t>месяцев;</a:t>
            </a:r>
          </a:p>
          <a:p>
            <a:r>
              <a:rPr lang="ru-RU" dirty="0" smtClean="0"/>
              <a:t>Вакцинацию необходимо провести до сезона гриппа (сентябрь-октябрь)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85" y="1"/>
            <a:ext cx="2555007" cy="29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84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Вакцинация беременных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640871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Вакцинация </a:t>
            </a:r>
            <a:r>
              <a:rPr lang="ru-RU" dirty="0"/>
              <a:t>способна сократить количество </a:t>
            </a:r>
            <a:r>
              <a:rPr lang="ru-RU" dirty="0" smtClean="0"/>
              <a:t>связанных </a:t>
            </a:r>
          </a:p>
          <a:p>
            <a:pPr marL="0" lvl="0" indent="0">
              <a:buNone/>
            </a:pPr>
            <a:r>
              <a:rPr lang="ru-RU" dirty="0" smtClean="0"/>
              <a:t>с </a:t>
            </a:r>
            <a:r>
              <a:rPr lang="ru-RU" dirty="0"/>
              <a:t>гриппом госпитализаций и смертельных случаев среди беременных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Вакцинация </a:t>
            </a:r>
            <a:r>
              <a:rPr lang="ru-RU" dirty="0"/>
              <a:t>беременных может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потенциально уменьшить </a:t>
            </a:r>
            <a:r>
              <a:rPr lang="ru-RU" dirty="0"/>
              <a:t>возможность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появления </a:t>
            </a:r>
            <a:r>
              <a:rPr lang="ru-RU" dirty="0"/>
              <a:t>и тяжесть течения гриппа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у </a:t>
            </a:r>
            <a:r>
              <a:rPr lang="ru-RU" dirty="0"/>
              <a:t>детей моложе 6 месяцев жизни, для которых не существует прививок против гриппа и специфического противовирусного лечения. Это обеспечивается двумя способами:</a:t>
            </a:r>
          </a:p>
          <a:p>
            <a:pPr marL="0" indent="0">
              <a:buNone/>
            </a:pPr>
            <a:r>
              <a:rPr lang="ru-RU" dirty="0"/>
              <a:t>- вакцинация во время беременности снижает риск заражения после родов, а также уменьшает вероятность инфицирования ребенка гриппом в течении первых месяцев жизни;</a:t>
            </a:r>
          </a:p>
          <a:p>
            <a:pPr>
              <a:buFontTx/>
              <a:buChar char="-"/>
            </a:pPr>
            <a:r>
              <a:rPr lang="ru-RU" dirty="0" smtClean="0"/>
              <a:t>имеет </a:t>
            </a:r>
            <a:r>
              <a:rPr lang="ru-RU" dirty="0"/>
              <a:t>место передача антител против </a:t>
            </a:r>
            <a:r>
              <a:rPr lang="ru-RU" dirty="0" smtClean="0"/>
              <a:t>гриппа </a:t>
            </a:r>
            <a:r>
              <a:rPr lang="ru-RU" dirty="0"/>
              <a:t>от матери плоду, что формирует </a:t>
            </a:r>
            <a:r>
              <a:rPr lang="ru-RU" dirty="0" smtClean="0"/>
              <a:t>пассивный </a:t>
            </a:r>
            <a:r>
              <a:rPr lang="ru-RU" dirty="0" err="1"/>
              <a:t>противоинфекционный</a:t>
            </a:r>
            <a:r>
              <a:rPr lang="ru-RU" dirty="0"/>
              <a:t> иммунитет у ребенка;</a:t>
            </a:r>
          </a:p>
          <a:p>
            <a:endParaRPr lang="ru-RU" dirty="0"/>
          </a:p>
        </p:txBody>
      </p:sp>
      <p:pic>
        <p:nvPicPr>
          <p:cNvPr id="5" name="Рисунок 4" descr="CAMSTJ3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412776"/>
            <a:ext cx="2376264" cy="162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952" y="2240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Безопасность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вакцинации </a:t>
            </a:r>
            <a:r>
              <a:rPr lang="ru-RU" b="1" dirty="0"/>
              <a:t>беременных женщин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184576"/>
          </a:xfrm>
        </p:spPr>
        <p:txBody>
          <a:bodyPr>
            <a:normAutofit fontScale="92500"/>
          </a:bodyPr>
          <a:lstStyle/>
          <a:p>
            <a:r>
              <a:rPr lang="ru-RU" dirty="0"/>
              <a:t>Зарубежные исследования </a:t>
            </a:r>
            <a:r>
              <a:rPr lang="ru-RU" dirty="0" smtClean="0"/>
              <a:t>и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международный опыт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показывают</a:t>
            </a:r>
            <a:r>
              <a:rPr lang="ru-RU" dirty="0"/>
              <a:t>, что число неблагоприятных эффектов при использовании противогриппозных вакцин достаточно невелико, и это никак не отражается на здоровье женщин.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таким же выводам пришли  Российские авторы в работах, по изучению безопасности современных отечественных вакцин против гриппа у беременных  в </a:t>
            </a:r>
            <a:r>
              <a:rPr lang="ru-RU" dirty="0" smtClean="0"/>
              <a:t>сезонах </a:t>
            </a:r>
            <a:r>
              <a:rPr lang="ru-RU" dirty="0"/>
              <a:t>2009-2010 и </a:t>
            </a:r>
            <a:r>
              <a:rPr lang="ru-RU" dirty="0" smtClean="0"/>
              <a:t>2010-2011гг.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68" y="188641"/>
            <a:ext cx="310324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Что еще сделать, чтобы не заболеть  в сезон гриппа?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соблюдайте </a:t>
            </a:r>
            <a:r>
              <a:rPr lang="ru-RU" dirty="0"/>
              <a:t>дистанцию (по крайней мере, 1 метр) при общении с человеком, имеющим симптомы гриппоподобного заболевания </a:t>
            </a:r>
            <a:r>
              <a:rPr lang="ru-RU" dirty="0" smtClean="0"/>
              <a:t>и научите </a:t>
            </a:r>
            <a:r>
              <a:rPr lang="ru-RU" dirty="0"/>
              <a:t>детей не подходить к </a:t>
            </a:r>
            <a:r>
              <a:rPr lang="ru-RU" dirty="0" smtClean="0"/>
              <a:t>больным;</a:t>
            </a:r>
            <a:endParaRPr lang="ru-RU" dirty="0"/>
          </a:p>
          <a:p>
            <a:pPr lvl="0"/>
            <a:r>
              <a:rPr lang="ru-RU" dirty="0" smtClean="0"/>
              <a:t>избегайте </a:t>
            </a:r>
            <a:r>
              <a:rPr lang="ru-RU" dirty="0"/>
              <a:t>многолюдных мест;</a:t>
            </a:r>
          </a:p>
          <a:p>
            <a:pPr lvl="0"/>
            <a:r>
              <a:rPr lang="ru-RU" dirty="0" smtClean="0"/>
              <a:t>старайтесь </a:t>
            </a:r>
            <a:r>
              <a:rPr lang="ru-RU" dirty="0"/>
              <a:t>не прикасаться ко рту и носу;</a:t>
            </a:r>
          </a:p>
          <a:p>
            <a:pPr lvl="0"/>
            <a:r>
              <a:rPr lang="ru-RU" dirty="0" smtClean="0"/>
              <a:t>насколько </a:t>
            </a:r>
            <a:r>
              <a:rPr lang="ru-RU" dirty="0"/>
              <a:t>это возможно, </a:t>
            </a:r>
            <a:r>
              <a:rPr lang="ru-RU" dirty="0" smtClean="0"/>
              <a:t>сократите время </a:t>
            </a:r>
            <a:r>
              <a:rPr lang="ru-RU" dirty="0"/>
              <a:t>близкого контакта с людьми, которые могут </a:t>
            </a:r>
            <a:r>
              <a:rPr lang="ru-RU" dirty="0" smtClean="0"/>
              <a:t>быть больны</a:t>
            </a:r>
            <a:r>
              <a:rPr lang="ru-RU" dirty="0"/>
              <a:t>;</a:t>
            </a:r>
          </a:p>
          <a:p>
            <a:pPr lvl="0"/>
            <a:r>
              <a:rPr lang="ru-RU" dirty="0" smtClean="0"/>
              <a:t>сократите </a:t>
            </a:r>
            <a:r>
              <a:rPr lang="ru-RU" dirty="0"/>
              <a:t>время пребывания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    в </a:t>
            </a:r>
            <a:r>
              <a:rPr lang="ru-RU" dirty="0"/>
              <a:t>многолюдных местах;</a:t>
            </a:r>
          </a:p>
          <a:p>
            <a:pPr lvl="0"/>
            <a:r>
              <a:rPr lang="ru-RU" dirty="0" smtClean="0"/>
              <a:t>как </a:t>
            </a:r>
            <a:r>
              <a:rPr lang="ru-RU" dirty="0"/>
              <a:t>можно чаще </a:t>
            </a:r>
            <a:r>
              <a:rPr lang="ru-RU" dirty="0" smtClean="0"/>
              <a:t>проветривайте</a:t>
            </a:r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помещения;</a:t>
            </a:r>
            <a:endParaRPr lang="ru-RU" dirty="0"/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09120"/>
            <a:ext cx="2707134" cy="203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еще сделать, чтобы не </a:t>
            </a:r>
            <a:r>
              <a:rPr lang="ru-RU" b="1" dirty="0" smtClean="0"/>
              <a:t>заболеть?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47260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чаще мойте руки водой с мылом или </a:t>
            </a:r>
            <a:r>
              <a:rPr lang="ru-RU" dirty="0" smtClean="0"/>
              <a:t>используйте  средство </a:t>
            </a:r>
            <a:r>
              <a:rPr lang="ru-RU" dirty="0"/>
              <a:t>для дезинфекции рук на спиртовой основе, особенно в случае прикосновения ко рту, носу и потенциально контаминированным поверхностям;</a:t>
            </a:r>
          </a:p>
          <a:p>
            <a:r>
              <a:rPr lang="ru-RU" dirty="0" smtClean="0"/>
              <a:t>научите детей часто мыть руки с мылом в течение 20 секунд;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91598"/>
            <a:ext cx="2476500" cy="18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648444"/>
            <a:ext cx="2831976" cy="19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Что еще сделать, чтобы не заболеть  в сезон гриппа?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58335"/>
            <a:ext cx="3759510" cy="25063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носите </a:t>
            </a:r>
            <a:r>
              <a:rPr lang="ru-RU" dirty="0"/>
              <a:t>медицинскую маску (марлевую повязку), </a:t>
            </a:r>
            <a:r>
              <a:rPr lang="ru-RU" b="1" dirty="0"/>
              <a:t>при этом маску необходимо менять как только она станет сырой/влажной, не использовать ее повторно и стараться не прикасаться во время ношения;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85166"/>
            <a:ext cx="3954016" cy="224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еще сделать, чтобы не </a:t>
            </a:r>
            <a:r>
              <a:rPr lang="ru-RU" b="1" dirty="0" smtClean="0"/>
              <a:t>заболеть?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>избегайте как </a:t>
            </a:r>
            <a:r>
              <a:rPr lang="ru-RU" dirty="0"/>
              <a:t>переохлаждений,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так </a:t>
            </a:r>
            <a:r>
              <a:rPr lang="ru-RU" dirty="0"/>
              <a:t>и перегревания;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ведите </a:t>
            </a:r>
            <a:r>
              <a:rPr lang="ru-RU" dirty="0"/>
              <a:t>здоровый образ </a:t>
            </a:r>
            <a:r>
              <a:rPr lang="ru-RU" dirty="0" smtClean="0"/>
              <a:t>жизни:</a:t>
            </a:r>
          </a:p>
          <a:p>
            <a:pPr marL="0" indent="0">
              <a:buNone/>
            </a:pPr>
            <a:r>
              <a:rPr lang="ru-RU" dirty="0" smtClean="0"/>
              <a:t>- полноценный </a:t>
            </a:r>
            <a:r>
              <a:rPr lang="ru-RU" dirty="0"/>
              <a:t>сон,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сбалансированное </a:t>
            </a:r>
            <a:r>
              <a:rPr lang="ru-RU" dirty="0"/>
              <a:t>питание,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физическая активность;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r="27612"/>
          <a:stretch/>
        </p:blipFill>
        <p:spPr>
          <a:xfrm>
            <a:off x="6444208" y="749128"/>
            <a:ext cx="2448272" cy="2364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/>
          <a:stretch/>
        </p:blipFill>
        <p:spPr>
          <a:xfrm>
            <a:off x="3851920" y="1965812"/>
            <a:ext cx="2736304" cy="2160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4076700"/>
            <a:ext cx="31750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такое грипп?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4800" dirty="0"/>
              <a:t>Грипп </a:t>
            </a:r>
            <a:r>
              <a:rPr lang="ru-RU" dirty="0"/>
              <a:t>– это высоко контагиозная </a:t>
            </a:r>
            <a:r>
              <a:rPr lang="ru-RU" dirty="0" smtClean="0"/>
              <a:t>(заразная) вирусная </a:t>
            </a:r>
            <a:r>
              <a:rPr lang="ru-RU" dirty="0"/>
              <a:t>инфекция, распространенная повсеместно.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8640960" cy="34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делать, </a:t>
            </a:r>
            <a:r>
              <a:rPr lang="ru-RU" b="1" dirty="0" smtClean="0"/>
              <a:t>если заболели </a:t>
            </a:r>
            <a:r>
              <a:rPr lang="ru-RU" b="1" dirty="0"/>
              <a:t>гриппом?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54461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/>
              <a:t>Следует остаться дома и немедленно обратиться </a:t>
            </a:r>
            <a:endParaRPr lang="ru-RU" b="1" dirty="0" smtClean="0"/>
          </a:p>
          <a:p>
            <a:pPr marL="0" lvl="0" indent="0">
              <a:buNone/>
            </a:pPr>
            <a:r>
              <a:rPr lang="ru-RU" b="1" dirty="0" smtClean="0"/>
              <a:t>к </a:t>
            </a:r>
            <a:r>
              <a:rPr lang="ru-RU" b="1" dirty="0"/>
              <a:t>врачу.</a:t>
            </a:r>
            <a:r>
              <a:rPr lang="ru-RU" dirty="0"/>
              <a:t> </a:t>
            </a:r>
            <a:r>
              <a:rPr lang="ru-RU" b="1" dirty="0"/>
              <a:t>Самолечение при гриппе недопустимо. </a:t>
            </a:r>
            <a:endParaRPr lang="ru-RU" dirty="0"/>
          </a:p>
          <a:p>
            <a:r>
              <a:rPr lang="ru-RU" dirty="0"/>
              <a:t>Именно врач должен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поставить </a:t>
            </a:r>
            <a:r>
              <a:rPr lang="ru-RU" dirty="0"/>
              <a:t>диагноз и назначить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необходимое</a:t>
            </a:r>
            <a:r>
              <a:rPr lang="ru-RU" dirty="0"/>
              <a:t>  лечение,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соответствующее состоянию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и возрасту.</a:t>
            </a:r>
          </a:p>
          <a:p>
            <a:pPr lvl="0"/>
            <a:r>
              <a:rPr lang="ru-RU" b="1" dirty="0" smtClean="0"/>
              <a:t>Врача </a:t>
            </a:r>
            <a:r>
              <a:rPr lang="ru-RU" b="1" dirty="0"/>
              <a:t>необходимо вызвать на дом, </a:t>
            </a:r>
            <a:r>
              <a:rPr lang="ru-RU" b="1" dirty="0" smtClean="0"/>
              <a:t>особенно </a:t>
            </a:r>
          </a:p>
          <a:p>
            <a:pPr marL="0" lvl="0" indent="0">
              <a:buNone/>
            </a:pPr>
            <a:r>
              <a:rPr lang="ru-RU" b="1" dirty="0" smtClean="0"/>
              <a:t>беременным </a:t>
            </a:r>
            <a:r>
              <a:rPr lang="ru-RU" b="1" dirty="0"/>
              <a:t>женщинам, детям, лицам с хроническими заболеваниями (сахарный диабет, заболевания сердца и прочие) и лицам пожилого возраста.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20" y="2060848"/>
            <a:ext cx="390618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1066"/>
            <a:ext cx="8229600" cy="55367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Что делать, </a:t>
            </a:r>
            <a:r>
              <a:rPr lang="ru-RU" b="1" dirty="0" smtClean="0"/>
              <a:t>если</a:t>
            </a:r>
            <a:br>
              <a:rPr lang="ru-RU" b="1" dirty="0" smtClean="0"/>
            </a:br>
            <a:r>
              <a:rPr lang="ru-RU" b="1" dirty="0" smtClean="0"/>
              <a:t>заболели </a:t>
            </a:r>
            <a:r>
              <a:rPr lang="ru-RU" b="1" dirty="0"/>
              <a:t>гриппом?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32859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Необходимо строго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выполнять </a:t>
            </a:r>
            <a:r>
              <a:rPr lang="ru-RU" dirty="0"/>
              <a:t>все рекомендации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лечащего </a:t>
            </a:r>
            <a:r>
              <a:rPr lang="ru-RU" dirty="0"/>
              <a:t>врача: </a:t>
            </a:r>
            <a:endParaRPr lang="ru-RU" dirty="0" smtClean="0"/>
          </a:p>
          <a:p>
            <a:pPr lvl="0">
              <a:buFontTx/>
              <a:buChar char="-"/>
            </a:pPr>
            <a:r>
              <a:rPr lang="ru-RU" dirty="0" smtClean="0"/>
              <a:t>своевременно </a:t>
            </a:r>
            <a:r>
              <a:rPr lang="ru-RU" dirty="0"/>
              <a:t>принимать лекарства </a:t>
            </a:r>
            <a:endParaRPr lang="ru-RU" dirty="0" smtClean="0"/>
          </a:p>
          <a:p>
            <a:pPr lvl="0"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соблюдать постельный режим во время </a:t>
            </a:r>
            <a:r>
              <a:rPr lang="ru-RU" dirty="0" smtClean="0"/>
              <a:t>болезни,</a:t>
            </a:r>
          </a:p>
          <a:p>
            <a:pPr marL="0" lvl="0" indent="0">
              <a:buNone/>
            </a:pPr>
            <a:r>
              <a:rPr lang="ru-RU" dirty="0" smtClean="0"/>
              <a:t>так </a:t>
            </a:r>
            <a:r>
              <a:rPr lang="ru-RU" dirty="0"/>
              <a:t>как при заболевании увеличивается нагрузка на сердечно-сосудистую, иммунную и другие системы организма. </a:t>
            </a:r>
            <a:endParaRPr lang="ru-RU" dirty="0" smtClean="0"/>
          </a:p>
          <a:p>
            <a:pPr marL="0" lvl="0" indent="0">
              <a:buNone/>
            </a:pPr>
            <a:r>
              <a:rPr lang="ru-RU" b="1" dirty="0" smtClean="0"/>
              <a:t>Обязательно </a:t>
            </a:r>
            <a:r>
              <a:rPr lang="ru-RU" b="1" dirty="0"/>
              <a:t>принимать противовирусные и иные специфические препараты назначенные лечащим врачом.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496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3642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делать, </a:t>
            </a:r>
            <a:r>
              <a:rPr lang="ru-RU" b="1" dirty="0" smtClean="0"/>
              <a:t>если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заболели гриппом?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5318051"/>
          </a:xfrm>
        </p:spPr>
        <p:txBody>
          <a:bodyPr/>
          <a:lstStyle/>
          <a:p>
            <a:pPr lvl="0"/>
            <a:r>
              <a:rPr lang="ru-RU" dirty="0"/>
              <a:t>Детям, при малейших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симптомах </a:t>
            </a:r>
            <a:r>
              <a:rPr lang="ru-RU" dirty="0"/>
              <a:t>ОРЗ, </a:t>
            </a:r>
            <a:r>
              <a:rPr lang="ru-RU" dirty="0">
                <a:solidFill>
                  <a:srgbClr val="FF0000"/>
                </a:solidFill>
              </a:rPr>
              <a:t>категорически запретить посещение</a:t>
            </a:r>
            <a:r>
              <a:rPr lang="ru-RU" dirty="0"/>
              <a:t> организованных коллективов (</a:t>
            </a:r>
            <a:r>
              <a:rPr lang="ru-RU" dirty="0">
                <a:solidFill>
                  <a:srgbClr val="FF0000"/>
                </a:solidFill>
              </a:rPr>
              <a:t>детских садов, школ</a:t>
            </a:r>
            <a:r>
              <a:rPr lang="ru-RU" dirty="0"/>
              <a:t>), т.к. это очень опасно для самих заболевших (большая вероятность осложнений вплоть  до смертельных исходов) и для других здоровых детей</a:t>
            </a:r>
            <a:r>
              <a:rPr lang="ru-RU" dirty="0" smtClean="0"/>
              <a:t>.</a:t>
            </a:r>
          </a:p>
          <a:p>
            <a:pPr lvl="0"/>
            <a:r>
              <a:rPr lang="ru-RU" dirty="0"/>
              <a:t>Научить детей кашлять и чихать в салфетку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или </a:t>
            </a:r>
            <a:r>
              <a:rPr lang="ru-RU" dirty="0"/>
              <a:t>руку.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3105366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Что делать, если </a:t>
            </a:r>
            <a:r>
              <a:rPr lang="ru-RU" b="1" dirty="0" smtClean="0"/>
              <a:t>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заболели гриппом?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904656"/>
          </a:xfrm>
        </p:spPr>
        <p:txBody>
          <a:bodyPr>
            <a:normAutofit/>
          </a:bodyPr>
          <a:lstStyle/>
          <a:p>
            <a:r>
              <a:rPr lang="ru-RU" dirty="0"/>
              <a:t>Для предупреждения распространения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инфекции</a:t>
            </a:r>
            <a:r>
              <a:rPr lang="ru-RU" dirty="0"/>
              <a:t>, больного следует изолировать от здоровых лиц (желательно выделить изолированную комнату и отдельную посуду). </a:t>
            </a:r>
            <a:endParaRPr lang="ru-RU" dirty="0" smtClean="0"/>
          </a:p>
          <a:p>
            <a:r>
              <a:rPr lang="ru-RU" dirty="0" smtClean="0"/>
              <a:t>Помещение</a:t>
            </a:r>
            <a:r>
              <a:rPr lang="ru-RU" dirty="0"/>
              <a:t>, где </a:t>
            </a:r>
            <a:r>
              <a:rPr lang="ru-RU" dirty="0" smtClean="0"/>
              <a:t>находится </a:t>
            </a:r>
          </a:p>
          <a:p>
            <a:pPr marL="0" indent="0">
              <a:buNone/>
            </a:pPr>
            <a:r>
              <a:rPr lang="ru-RU" dirty="0" smtClean="0"/>
              <a:t>больной</a:t>
            </a:r>
            <a:r>
              <a:rPr lang="ru-RU" dirty="0"/>
              <a:t>,  необходимо 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регулярно проветривать,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предметы обихода,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также полы протирать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дезинфицирующими </a:t>
            </a:r>
            <a:r>
              <a:rPr lang="ru-RU" dirty="0"/>
              <a:t>средствами. </a:t>
            </a:r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44" y="4077072"/>
            <a:ext cx="2326314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56992"/>
            <a:ext cx="2511218" cy="24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Что делать, </a:t>
            </a:r>
            <a:r>
              <a:rPr lang="ru-RU" b="1" dirty="0" smtClean="0"/>
              <a:t>если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заболели гриппом?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20888"/>
            <a:ext cx="3377952" cy="22497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5892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Больному по возможности держаться от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здоровых </a:t>
            </a:r>
            <a:r>
              <a:rPr lang="ru-RU" dirty="0"/>
              <a:t>лиц на расстоянии (по крайней мере на 1 метр). </a:t>
            </a:r>
            <a:endParaRPr lang="ru-RU" dirty="0" smtClean="0"/>
          </a:p>
          <a:p>
            <a:pPr lvl="0"/>
            <a:r>
              <a:rPr lang="ru-RU" dirty="0" smtClean="0"/>
              <a:t>Закрывать </a:t>
            </a:r>
            <a:r>
              <a:rPr lang="ru-RU" dirty="0"/>
              <a:t>рот и нос </a:t>
            </a:r>
            <a:r>
              <a:rPr lang="ru-RU" dirty="0" smtClean="0"/>
              <a:t>при </a:t>
            </a:r>
            <a:r>
              <a:rPr lang="ru-RU" dirty="0"/>
              <a:t>чихании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или </a:t>
            </a:r>
            <a:r>
              <a:rPr lang="ru-RU" dirty="0"/>
              <a:t>кашле </a:t>
            </a:r>
            <a:r>
              <a:rPr lang="ru-RU" dirty="0" smtClean="0"/>
              <a:t>носовым </a:t>
            </a:r>
            <a:r>
              <a:rPr lang="ru-RU" dirty="0"/>
              <a:t>платком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или </a:t>
            </a:r>
            <a:r>
              <a:rPr lang="ru-RU" dirty="0"/>
              <a:t>другими </a:t>
            </a:r>
            <a:r>
              <a:rPr lang="ru-RU" dirty="0" smtClean="0"/>
              <a:t>пригодными</a:t>
            </a:r>
          </a:p>
          <a:p>
            <a:pPr marL="0" lvl="0" indent="0">
              <a:buNone/>
            </a:pPr>
            <a:r>
              <a:rPr lang="ru-RU" dirty="0" smtClean="0"/>
              <a:t> </a:t>
            </a:r>
            <a:r>
              <a:rPr lang="ru-RU" dirty="0"/>
              <a:t>для этих целей материалами. </a:t>
            </a:r>
            <a:endParaRPr lang="ru-RU" dirty="0" smtClean="0"/>
          </a:p>
          <a:p>
            <a:pPr lvl="0"/>
            <a:r>
              <a:rPr lang="ru-RU" dirty="0" smtClean="0"/>
              <a:t>Утилизировать </a:t>
            </a:r>
            <a:r>
              <a:rPr lang="ru-RU" dirty="0"/>
              <a:t>этот материал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сразу </a:t>
            </a:r>
            <a:r>
              <a:rPr lang="ru-RU" dirty="0"/>
              <a:t>после </a:t>
            </a:r>
            <a:r>
              <a:rPr lang="ru-RU" dirty="0" smtClean="0"/>
              <a:t>использования </a:t>
            </a:r>
            <a:r>
              <a:rPr lang="ru-RU" dirty="0"/>
              <a:t>или стирать его. </a:t>
            </a:r>
            <a:endParaRPr lang="ru-RU" dirty="0" smtClean="0"/>
          </a:p>
          <a:p>
            <a:pPr lvl="0"/>
            <a:r>
              <a:rPr lang="ru-RU" dirty="0" smtClean="0"/>
              <a:t>Мыть </a:t>
            </a:r>
            <a:r>
              <a:rPr lang="ru-RU" dirty="0"/>
              <a:t>руки сразу после контакта с выделениями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из </a:t>
            </a:r>
            <a:r>
              <a:rPr lang="ru-RU" dirty="0"/>
              <a:t>дыхательных путей!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9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 передается грипп?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1288"/>
            <a:ext cx="6096000" cy="27180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760640"/>
          </a:xfrm>
        </p:spPr>
        <p:txBody>
          <a:bodyPr>
            <a:normAutofit/>
          </a:bodyPr>
          <a:lstStyle/>
          <a:p>
            <a:r>
              <a:rPr lang="ru-RU" dirty="0"/>
              <a:t>передается от человека к человеку преимущественно воздушно-капельным путем,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также через руки,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которыми </a:t>
            </a:r>
            <a:r>
              <a:rPr lang="ru-RU" dirty="0"/>
              <a:t>мы прикрываем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нос </a:t>
            </a:r>
            <a:r>
              <a:rPr lang="ru-RU" dirty="0"/>
              <a:t>и рот </a:t>
            </a:r>
            <a:r>
              <a:rPr lang="ru-RU" dirty="0" smtClean="0"/>
              <a:t>во время </a:t>
            </a:r>
            <a:r>
              <a:rPr lang="ru-RU" dirty="0"/>
              <a:t>чихания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кашля.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93096"/>
            <a:ext cx="3231364" cy="241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Особенности </a:t>
            </a:r>
            <a:br>
              <a:rPr lang="ru-RU" b="1" dirty="0" smtClean="0"/>
            </a:br>
            <a:r>
              <a:rPr lang="ru-RU" b="1" dirty="0" smtClean="0"/>
              <a:t>вируса гриппа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73481"/>
            <a:ext cx="8856984" cy="532387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Возбудители </a:t>
            </a:r>
            <a:r>
              <a:rPr lang="ru-RU" dirty="0"/>
              <a:t>гриппа –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вирусы </a:t>
            </a:r>
            <a:r>
              <a:rPr lang="ru-RU" dirty="0"/>
              <a:t>гриппа типов А и В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отличаются </a:t>
            </a:r>
            <a:r>
              <a:rPr lang="ru-RU" dirty="0"/>
              <a:t>агрессивностью, исключительно высокой скоростью размножения.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считанные часы после заражения вирус гриппа приводит к глубоким поражениям слизистой оболочки дыхательных путей, открывая возможности для проникновения в неё бактерий. Это объясняет большее число бактериальных осложнений, возникающих при гриппе.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"/>
            <a:ext cx="4283968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2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Особенности вируса гриппа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713" y="2348881"/>
            <a:ext cx="3569287" cy="230425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688632"/>
          </a:xfrm>
        </p:spPr>
        <p:txBody>
          <a:bodyPr>
            <a:norm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ажной </a:t>
            </a:r>
            <a:r>
              <a:rPr lang="ru-RU" dirty="0"/>
              <a:t>особенностью вирусов </a:t>
            </a:r>
            <a:r>
              <a:rPr lang="ru-RU" dirty="0" smtClean="0"/>
              <a:t>гриппа является </a:t>
            </a:r>
          </a:p>
          <a:p>
            <a:pPr marL="0" indent="0">
              <a:buNone/>
            </a:pPr>
            <a:r>
              <a:rPr lang="ru-RU" dirty="0" smtClean="0"/>
              <a:t>их </a:t>
            </a:r>
            <a:r>
              <a:rPr lang="ru-RU" dirty="0"/>
              <a:t> способность  видоизменяться: практически ежегодно появляются все новые варианты вирусов, </a:t>
            </a:r>
            <a:r>
              <a:rPr lang="ru-RU" dirty="0" smtClean="0"/>
              <a:t>штаммы  которых</a:t>
            </a:r>
          </a:p>
          <a:p>
            <a:pPr marL="0" indent="0">
              <a:buNone/>
            </a:pPr>
            <a:r>
              <a:rPr lang="ru-RU" dirty="0" smtClean="0"/>
              <a:t>включаются </a:t>
            </a:r>
            <a:r>
              <a:rPr lang="ru-RU" dirty="0"/>
              <a:t>в состав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вакцины </a:t>
            </a:r>
            <a:r>
              <a:rPr lang="ru-RU" dirty="0"/>
              <a:t>против сезонного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гриппа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Поэтому </a:t>
            </a:r>
            <a:r>
              <a:rPr lang="ru-RU" dirty="0"/>
              <a:t>ежегодно состав вакцины против гриппа меняется в зависимости от видов вируса гриппа превалирующих в данном </a:t>
            </a:r>
            <a:r>
              <a:rPr lang="ru-RU" dirty="0" err="1"/>
              <a:t>эпид</a:t>
            </a:r>
            <a:r>
              <a:rPr lang="ru-RU" dirty="0"/>
              <a:t> сезоне.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9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Каковы симптомы </a:t>
            </a:r>
            <a:r>
              <a:rPr lang="ru-RU" b="1" dirty="0" smtClean="0"/>
              <a:t>гриппа?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7"/>
          <a:stretch/>
        </p:blipFill>
        <p:spPr>
          <a:xfrm>
            <a:off x="4932040" y="2564904"/>
            <a:ext cx="3944116" cy="39624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356" y="572304"/>
            <a:ext cx="8686800" cy="6264696"/>
          </a:xfrm>
        </p:spPr>
        <p:txBody>
          <a:bodyPr>
            <a:normAutofit/>
          </a:bodyPr>
          <a:lstStyle/>
          <a:p>
            <a:r>
              <a:rPr lang="ru-RU" dirty="0" smtClean="0"/>
              <a:t>внезапное </a:t>
            </a:r>
            <a:r>
              <a:rPr lang="ru-RU" dirty="0"/>
              <a:t>острое </a:t>
            </a:r>
            <a:r>
              <a:rPr lang="ru-RU" dirty="0" smtClean="0"/>
              <a:t>начало</a:t>
            </a:r>
          </a:p>
          <a:p>
            <a:pPr marL="0" indent="0">
              <a:buNone/>
            </a:pPr>
            <a:r>
              <a:rPr lang="ru-RU" dirty="0" smtClean="0"/>
              <a:t>заболевания</a:t>
            </a:r>
            <a:r>
              <a:rPr lang="ru-RU" dirty="0"/>
              <a:t>, сопровождающееся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резким </a:t>
            </a:r>
            <a:r>
              <a:rPr lang="ru-RU" dirty="0"/>
              <a:t>повышением температуры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тела </a:t>
            </a:r>
            <a:r>
              <a:rPr lang="ru-RU" dirty="0"/>
              <a:t>(выше 38-40˚С), </a:t>
            </a:r>
            <a:endParaRPr lang="ru-RU" dirty="0" smtClean="0"/>
          </a:p>
          <a:p>
            <a:r>
              <a:rPr lang="ru-RU" dirty="0"/>
              <a:t>озноб и усталость</a:t>
            </a:r>
            <a:r>
              <a:rPr lang="ru-RU" dirty="0" smtClean="0"/>
              <a:t>,</a:t>
            </a:r>
            <a:r>
              <a:rPr lang="ru-RU" dirty="0"/>
              <a:t>  </a:t>
            </a:r>
          </a:p>
          <a:p>
            <a:r>
              <a:rPr lang="ru-RU" dirty="0" smtClean="0"/>
              <a:t>головная боль, </a:t>
            </a:r>
          </a:p>
          <a:p>
            <a:r>
              <a:rPr lang="ru-RU" dirty="0" smtClean="0"/>
              <a:t>боль </a:t>
            </a:r>
            <a:r>
              <a:rPr lang="ru-RU" dirty="0"/>
              <a:t>в мышцах</a:t>
            </a:r>
            <a:r>
              <a:rPr lang="ru-RU" dirty="0" smtClean="0"/>
              <a:t>,</a:t>
            </a:r>
          </a:p>
          <a:p>
            <a:r>
              <a:rPr lang="ru-RU" dirty="0" smtClean="0"/>
              <a:t>боль </a:t>
            </a:r>
            <a:r>
              <a:rPr lang="ru-RU" dirty="0"/>
              <a:t>в </a:t>
            </a:r>
            <a:r>
              <a:rPr lang="ru-RU" dirty="0" smtClean="0"/>
              <a:t>горле</a:t>
            </a:r>
          </a:p>
          <a:p>
            <a:r>
              <a:rPr lang="ru-RU" dirty="0" smtClean="0"/>
              <a:t>кашель </a:t>
            </a:r>
            <a:endParaRPr lang="ru-RU" dirty="0"/>
          </a:p>
          <a:p>
            <a:r>
              <a:rPr lang="ru-RU" dirty="0" smtClean="0"/>
              <a:t>изредка </a:t>
            </a:r>
            <a:r>
              <a:rPr lang="ru-RU" dirty="0"/>
              <a:t>- рвота и понос</a:t>
            </a:r>
          </a:p>
        </p:txBody>
      </p:sp>
    </p:spTree>
    <p:extLst>
      <p:ext uri="{BB962C8B-B14F-4D97-AF65-F5344CB8AC3E}">
        <p14:creationId xmlns:p14="http://schemas.microsoft.com/office/powerpoint/2010/main" val="3516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900" b="1" dirty="0"/>
              <a:t>Особенности течения гриппа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u="sng" dirty="0" smtClean="0"/>
              <a:t>ВЗРОСЛЫХ</a:t>
            </a:r>
            <a:r>
              <a:rPr lang="ru-RU" dirty="0" smtClean="0"/>
              <a:t> </a:t>
            </a:r>
            <a:r>
              <a:rPr lang="ru-RU" dirty="0"/>
              <a:t>болезнь, как правило, </a:t>
            </a:r>
            <a:endParaRPr lang="ru-RU" dirty="0" smtClean="0"/>
          </a:p>
          <a:p>
            <a:r>
              <a:rPr lang="ru-RU" dirty="0" smtClean="0"/>
              <a:t>начинается </a:t>
            </a:r>
            <a:r>
              <a:rPr lang="ru-RU" dirty="0"/>
              <a:t>внезапно с резкого повышения температуры, </a:t>
            </a:r>
            <a:endParaRPr lang="ru-RU" dirty="0" smtClean="0"/>
          </a:p>
          <a:p>
            <a:r>
              <a:rPr lang="ru-RU" dirty="0" smtClean="0"/>
              <a:t>головной </a:t>
            </a:r>
            <a:r>
              <a:rPr lang="ru-RU" dirty="0"/>
              <a:t>боли, </a:t>
            </a:r>
            <a:endParaRPr lang="ru-RU" dirty="0" smtClean="0"/>
          </a:p>
          <a:p>
            <a:r>
              <a:rPr lang="ru-RU" dirty="0" smtClean="0"/>
              <a:t>мышечных </a:t>
            </a:r>
            <a:r>
              <a:rPr lang="ru-RU" dirty="0"/>
              <a:t>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суставных </a:t>
            </a:r>
            <a:r>
              <a:rPr lang="ru-RU" dirty="0"/>
              <a:t>болей.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96952"/>
            <a:ext cx="3810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98" y="476672"/>
            <a:ext cx="2410691" cy="17997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3543" y="2606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Особенности течения гриппа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579296" cy="5805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u="sng" dirty="0" smtClean="0"/>
              <a:t>ДЕТЕЙ</a:t>
            </a:r>
            <a:r>
              <a:rPr lang="ru-RU" dirty="0" smtClean="0"/>
              <a:t> </a:t>
            </a:r>
            <a:r>
              <a:rPr lang="ru-RU" dirty="0"/>
              <a:t>грипп протекает по-разному: </a:t>
            </a:r>
            <a:endParaRPr lang="ru-RU" dirty="0" smtClean="0"/>
          </a:p>
          <a:p>
            <a:r>
              <a:rPr lang="ru-RU" dirty="0" smtClean="0"/>
              <a:t>одни </a:t>
            </a:r>
            <a:r>
              <a:rPr lang="ru-RU" dirty="0"/>
              <a:t>становятся вялыми, много спят, </a:t>
            </a:r>
            <a:endParaRPr lang="ru-RU" dirty="0" smtClean="0"/>
          </a:p>
          <a:p>
            <a:r>
              <a:rPr lang="ru-RU" dirty="0" smtClean="0"/>
              <a:t>другие </a:t>
            </a:r>
            <a:r>
              <a:rPr lang="ru-RU" dirty="0"/>
              <a:t>- беспокойными, раздражительными, температура повышается до 37 - 38 градусов, отмечается затрудненное дыхание.</a:t>
            </a:r>
          </a:p>
          <a:p>
            <a:r>
              <a:rPr lang="ru-RU" dirty="0"/>
              <a:t>У </a:t>
            </a:r>
            <a:r>
              <a:rPr lang="ru-RU" u="sng" dirty="0"/>
              <a:t>детей до 5 лет </a:t>
            </a:r>
            <a:r>
              <a:rPr lang="ru-RU" dirty="0"/>
              <a:t>вероятность развития тяжелого заболевания, в том числе пневмонии, выше, чем у детей старшего возраста.</a:t>
            </a:r>
          </a:p>
          <a:p>
            <a:r>
              <a:rPr lang="ru-RU" dirty="0" smtClean="0"/>
              <a:t>Существует </a:t>
            </a:r>
            <a:r>
              <a:rPr lang="ru-RU" dirty="0"/>
              <a:t>тенденция развития более тяжелой степени гриппа </a:t>
            </a:r>
            <a:r>
              <a:rPr lang="ru-RU" u="sng" dirty="0"/>
              <a:t>у детей с хроническими заболеваниями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248150"/>
            <a:ext cx="119634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Вирус гриппа заразен!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Известно, что больной гриппом может быть заразным, начиная с 1 дня до появления первых симптомов заболевания и до 7 дней после начала заболевания.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7704856" cy="368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1078</Words>
  <Application>Microsoft Office PowerPoint</Application>
  <PresentationFormat>Экран (4:3)</PresentationFormat>
  <Paragraphs>158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Что такое грипп?</vt:lpstr>
      <vt:lpstr>Как передается грипп?</vt:lpstr>
      <vt:lpstr>Особенности  вируса гриппа</vt:lpstr>
      <vt:lpstr>Особенности вируса гриппа</vt:lpstr>
      <vt:lpstr>Каковы симптомы гриппа? </vt:lpstr>
      <vt:lpstr>Особенности течения гриппа </vt:lpstr>
      <vt:lpstr>Особенности течения гриппа</vt:lpstr>
      <vt:lpstr>Вирус гриппа заразен! </vt:lpstr>
      <vt:lpstr>Чем опасен грипп? </vt:lpstr>
      <vt:lpstr>Как защитить себя от гриппа? </vt:lpstr>
      <vt:lpstr>Вакцина против гриппа</vt:lpstr>
      <vt:lpstr>Правила вакцинации</vt:lpstr>
      <vt:lpstr>Вакцинация беременных</vt:lpstr>
      <vt:lpstr>Безопасность  вакцинации беременных женщин </vt:lpstr>
      <vt:lpstr>Что еще сделать, чтобы не заболеть  в сезон гриппа?</vt:lpstr>
      <vt:lpstr>Что еще сделать, чтобы не заболеть?</vt:lpstr>
      <vt:lpstr>Что еще сделать, чтобы не заболеть  в сезон гриппа?</vt:lpstr>
      <vt:lpstr>Что еще сделать, чтобы не заболеть?</vt:lpstr>
      <vt:lpstr>Что делать, если заболели гриппом? </vt:lpstr>
      <vt:lpstr>Что делать, если заболели гриппом? </vt:lpstr>
      <vt:lpstr>Что делать, если заболели гриппом? </vt:lpstr>
      <vt:lpstr>Что делать, если   заболели гриппом? </vt:lpstr>
      <vt:lpstr>Что делать, если заболели гриппом?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Тараненко Ксения Анатольевна</dc:creator>
  <cp:lastModifiedBy>Тараненко Ксения Анатольевна</cp:lastModifiedBy>
  <cp:revision>31</cp:revision>
  <dcterms:created xsi:type="dcterms:W3CDTF">2016-09-23T01:40:30Z</dcterms:created>
  <dcterms:modified xsi:type="dcterms:W3CDTF">2017-02-01T00:20:35Z</dcterms:modified>
</cp:coreProperties>
</file>